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sldIdLst>
    <p:sldId id="260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82" r:id="rId11"/>
    <p:sldId id="283" r:id="rId12"/>
    <p:sldId id="284" r:id="rId13"/>
    <p:sldId id="285" r:id="rId14"/>
    <p:sldId id="25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81E3E"/>
    <a:srgbClr val="102238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90" autoAdjust="0"/>
  </p:normalViewPr>
  <p:slideViewPr>
    <p:cSldViewPr>
      <p:cViewPr varScale="1">
        <p:scale>
          <a:sx n="80" d="100"/>
          <a:sy n="80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6C7DB-0418-49BC-B4AD-8F21B23C1C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38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E4A57C6-1450-4AE4-9DDE-31DFA6C6CED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6C7DB-0418-49BC-B4AD-8F21B23C1C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1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7B17B-8E97-4A4C-AD9F-F68A15498767}" type="slidenum">
              <a:rPr lang="en-US"/>
              <a:pPr/>
              <a:t>14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86000"/>
            <a:ext cx="7086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86200"/>
            <a:ext cx="58674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50C346-E0DA-4725-9C69-EE8B1516C5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4DC281-56B8-4A30-8CAC-B01BFFDC42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5ADE1F-DD00-41D7-98C3-72914B811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BCB451-B1C8-4D68-9419-F3D7C7AFC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A34E4A-3EA5-4EA8-95CA-A31B6C3358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0D12BD-577B-44A6-AD4F-F7E13F695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99CD19-DA3C-437A-BF5F-C32048C046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E38AE8-A23E-4D2C-9A6B-0A837EF004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1062C6-A1D4-417B-A58D-AA4501C7DA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90110-9B72-4FA9-B9A6-FACD3B0E5D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5532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fld id="{B810645F-8485-41CA-B1FA-8445CCDD3D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553200"/>
            <a:ext cx="21336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02238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223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44481"/>
        </a:buClr>
        <a:buFont typeface="Times" pitchFamily="1" charset="0"/>
        <a:buChar char="•"/>
        <a:defRPr sz="2800">
          <a:solidFill>
            <a:srgbClr val="102238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284561"/>
        </a:buClr>
        <a:buFont typeface="Times" pitchFamily="1" charset="0"/>
        <a:buChar char="•"/>
        <a:defRPr sz="2400">
          <a:solidFill>
            <a:srgbClr val="102238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2238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223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s.internet2.edu/display/Grouper/Community+Contribu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Introduction to Grouper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7" name="Picture 4" descr="C:\Users\tbarton\Documents\I2\logos\Grouper 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505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29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762000"/>
          </a:xfrm>
        </p:spPr>
        <p:txBody>
          <a:bodyPr/>
          <a:lstStyle/>
          <a:p>
            <a:pPr algn="ctr"/>
            <a:r>
              <a:rPr lang="en-US" dirty="0" smtClean="0"/>
              <a:t>Tom Barton’s UChicago group memberships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2011</a:t>
            </a:r>
            <a:endParaRPr lang="en-US"/>
          </a:p>
        </p:txBody>
      </p:sp>
      <p:pic>
        <p:nvPicPr>
          <p:cNvPr id="4100" name="Picture 4" descr="C:\Users\tbarton\Desktop\ScreenShot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54820" cy="5410200"/>
          </a:xfrm>
          <a:prstGeom prst="rect">
            <a:avLst/>
          </a:prstGeom>
          <a:noFill/>
        </p:spPr>
      </p:pic>
      <p:pic>
        <p:nvPicPr>
          <p:cNvPr id="4101" name="Picture 5" descr="C:\Users\tbarton\Desktop\ScreenShot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797175"/>
            <a:ext cx="5572592" cy="555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991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dn</a:t>
            </a:r>
            <a:r>
              <a:rPr lang="en-US" dirty="0" smtClean="0"/>
              <a:t>: </a:t>
            </a:r>
            <a:r>
              <a:rPr lang="en-US" dirty="0" err="1" smtClean="0"/>
              <a:t>uid</a:t>
            </a:r>
            <a:r>
              <a:rPr lang="en-US" dirty="0" smtClean="0"/>
              <a:t>=</a:t>
            </a:r>
            <a:r>
              <a:rPr lang="en-US" dirty="0" err="1" smtClean="0"/>
              <a:t>tbarton,ou</a:t>
            </a:r>
            <a:r>
              <a:rPr lang="en-US" dirty="0" smtClean="0"/>
              <a:t>=</a:t>
            </a:r>
            <a:r>
              <a:rPr lang="en-US" dirty="0" err="1" smtClean="0"/>
              <a:t>people,dc</a:t>
            </a:r>
            <a:r>
              <a:rPr lang="en-US" dirty="0" smtClean="0"/>
              <a:t>=</a:t>
            </a:r>
            <a:r>
              <a:rPr lang="en-US" dirty="0" err="1" smtClean="0"/>
              <a:t>uchicago,dc</a:t>
            </a:r>
            <a:r>
              <a:rPr lang="en-US" dirty="0" smtClean="0"/>
              <a:t>=</a:t>
            </a:r>
            <a:r>
              <a:rPr lang="en-US" dirty="0" err="1" smtClean="0"/>
              <a:t>edu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uc:org:nsit:integration:techag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uc:org:nsit:srdirs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uc:org:nsit:integration:iteco:wr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uc:applications:confluence:NSIT:esx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uc:org:nsit:integration:iteco:rd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uc:applications:confluence:NSIT:Directors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uc:org:nsit:staff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uc:applications:confluence:NSIT:Everyone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uc:org:nsit:integration:shib_group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uc:applications:bulkmail:users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uc:org:library:gnet:admins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uc:applications:gnetid:admins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uc:applications:wireless:authorized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uc:applications:cmail:users:authorized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ucismemberof</a:t>
            </a:r>
            <a:r>
              <a:rPr lang="en-US" dirty="0" smtClean="0"/>
              <a:t>: </a:t>
            </a:r>
            <a:r>
              <a:rPr lang="en-US" dirty="0" err="1" smtClean="0"/>
              <a:t>uc:reference:affiliations:effective:staff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LDAP entry for</a:t>
            </a:r>
          </a:p>
          <a:p>
            <a:pPr algn="ctr"/>
            <a:r>
              <a:rPr lang="en-US" sz="3200" dirty="0" err="1" smtClean="0"/>
              <a:t>uid</a:t>
            </a:r>
            <a:r>
              <a:rPr lang="en-US" sz="3200" dirty="0" smtClean="0"/>
              <a:t>=</a:t>
            </a:r>
            <a:r>
              <a:rPr lang="en-US" sz="3200" dirty="0" err="1" smtClean="0"/>
              <a:t>tbarton,ou</a:t>
            </a:r>
            <a:r>
              <a:rPr lang="en-US" sz="3200" dirty="0" smtClean="0"/>
              <a:t>=</a:t>
            </a:r>
            <a:r>
              <a:rPr lang="en-US" sz="3200" dirty="0" err="1" smtClean="0"/>
              <a:t>people,dc</a:t>
            </a:r>
            <a:r>
              <a:rPr lang="en-US" sz="3200" dirty="0" smtClean="0"/>
              <a:t>=</a:t>
            </a:r>
            <a:r>
              <a:rPr lang="en-US" sz="3200" dirty="0" err="1" smtClean="0"/>
              <a:t>uchicago,dc</a:t>
            </a:r>
            <a:r>
              <a:rPr lang="en-US" sz="3200" dirty="0" smtClean="0"/>
              <a:t>=</a:t>
            </a:r>
            <a:r>
              <a:rPr lang="en-US" sz="3200" dirty="0" err="1" smtClean="0"/>
              <a:t>edu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</a:p>
          <a:p>
            <a:pPr algn="ctr"/>
            <a:r>
              <a:rPr lang="en-US" sz="3200" dirty="0" err="1" smtClean="0"/>
              <a:t>uc:org:nsit:srdirs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  <a:r>
              <a:rPr lang="en-US" sz="3200" dirty="0" err="1" smtClean="0"/>
              <a:t>uc:reference:affiliations:effective:staff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Memberships become LDAP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28600" y="6248400"/>
            <a:ext cx="685800" cy="381000"/>
          </a:xfrm>
        </p:spPr>
        <p:txBody>
          <a:bodyPr/>
          <a:lstStyle/>
          <a:p>
            <a:fld id="{6F5ADE1F-DD00-41D7-98C3-72914B8114B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81000" y="2819400"/>
            <a:ext cx="8305800" cy="1524000"/>
          </a:xfrm>
          <a:prstGeom prst="round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ucIsMemberOf</a:t>
            </a:r>
            <a:r>
              <a:rPr lang="en-US" sz="3200" dirty="0" smtClean="0"/>
              <a:t> : </a:t>
            </a:r>
            <a:r>
              <a:rPr lang="en-US" sz="3200" dirty="0" err="1" smtClean="0"/>
              <a:t>uc:applications:vpn:authorized</a:t>
            </a:r>
            <a:endParaRPr lang="en-US" sz="32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2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pPr algn="ctr"/>
            <a:r>
              <a:rPr lang="en-US" dirty="0" smtClean="0"/>
              <a:t>UChicago VPN simple delegation example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19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Different groups, different authorities.</a:t>
            </a:r>
          </a:p>
          <a:p>
            <a:pPr algn="ctr">
              <a:buNone/>
            </a:pPr>
            <a:r>
              <a:rPr lang="en-US" dirty="0" smtClean="0"/>
              <a:t>VPN only uses “</a:t>
            </a:r>
            <a:r>
              <a:rPr lang="en-US" dirty="0" err="1" smtClean="0"/>
              <a:t>vpn:authorized</a:t>
            </a:r>
            <a:r>
              <a:rPr lang="en-US" dirty="0" smtClean="0"/>
              <a:t>”.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8600" y="6248400"/>
            <a:ext cx="685800" cy="381000"/>
          </a:xfrm>
        </p:spPr>
        <p:txBody>
          <a:bodyPr/>
          <a:lstStyle/>
          <a:p>
            <a:fld id="{A394C25C-7303-4544-9174-C860D401F886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" name="Group 21"/>
          <p:cNvGrpSpPr/>
          <p:nvPr/>
        </p:nvGrpSpPr>
        <p:grpSpPr>
          <a:xfrm>
            <a:off x="609600" y="1524000"/>
            <a:ext cx="7848600" cy="2819400"/>
            <a:chOff x="228600" y="3886200"/>
            <a:chExt cx="7848600" cy="2819400"/>
          </a:xfrm>
        </p:grpSpPr>
        <p:sp>
          <p:nvSpPr>
            <p:cNvPr id="8" name="Rectangle 7"/>
            <p:cNvSpPr/>
            <p:nvPr/>
          </p:nvSpPr>
          <p:spPr>
            <a:xfrm>
              <a:off x="2971800" y="3962400"/>
              <a:ext cx="2057400" cy="19812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71800" y="3886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eligible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3962400"/>
              <a:ext cx="2057400" cy="1981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9800" y="3886200"/>
              <a:ext cx="205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n-lt"/>
                </a:rPr>
                <a:t>denied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29000" y="4800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student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9000" y="4419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staff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743200" y="64008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alum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14800" y="64008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hospital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477000" y="47244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closure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7000" y="5181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locked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" y="4800600"/>
              <a:ext cx="19050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vpn:authorized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429000" y="5181600"/>
              <a:ext cx="1219200" cy="3048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0"/>
                    <a:alpha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>
                  <a:solidFill>
                    <a:schemeClr val="tx1"/>
                  </a:solidFill>
                </a:rPr>
                <a:t>postdoc</a:t>
              </a:r>
              <a:endParaRPr lang="en-US" sz="3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62200" y="4648200"/>
              <a:ext cx="228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+mn-lt"/>
                </a:rPr>
                <a:t>=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34000" y="4549914"/>
              <a:ext cx="533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latin typeface="+mn-lt"/>
                </a:rPr>
                <a:t>̶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810000" y="3200400"/>
            <a:ext cx="1219200" cy="3048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5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IRB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43000" y="3175337"/>
            <a:ext cx="12192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Core business systems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43600" y="3714690"/>
            <a:ext cx="914400" cy="7049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IRB Office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34200" y="3711714"/>
            <a:ext cx="14478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IT Security Team</a:t>
            </a:r>
          </a:p>
        </p:txBody>
      </p:sp>
      <p:cxnSp>
        <p:nvCxnSpPr>
          <p:cNvPr id="29" name="Straight Arrow Connector 28"/>
          <p:cNvCxnSpPr>
            <a:stCxn id="25" idx="3"/>
            <a:endCxn id="13" idx="1"/>
          </p:cNvCxnSpPr>
          <p:nvPr/>
        </p:nvCxnSpPr>
        <p:spPr>
          <a:xfrm flipV="1">
            <a:off x="2362200" y="2209800"/>
            <a:ext cx="1447800" cy="1473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3"/>
            <a:endCxn id="12" idx="1"/>
          </p:cNvCxnSpPr>
          <p:nvPr/>
        </p:nvCxnSpPr>
        <p:spPr>
          <a:xfrm flipV="1">
            <a:off x="2362200" y="2590800"/>
            <a:ext cx="1447800" cy="1092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3"/>
            <a:endCxn id="19" idx="1"/>
          </p:cNvCxnSpPr>
          <p:nvPr/>
        </p:nvCxnSpPr>
        <p:spPr>
          <a:xfrm flipV="1">
            <a:off x="2362200" y="2971800"/>
            <a:ext cx="1447800" cy="7113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5" idx="3"/>
            <a:endCxn id="15" idx="0"/>
          </p:cNvCxnSpPr>
          <p:nvPr/>
        </p:nvCxnSpPr>
        <p:spPr>
          <a:xfrm>
            <a:off x="2362200" y="3683169"/>
            <a:ext cx="2743200" cy="3554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5" idx="3"/>
            <a:endCxn id="14" idx="0"/>
          </p:cNvCxnSpPr>
          <p:nvPr/>
        </p:nvCxnSpPr>
        <p:spPr>
          <a:xfrm>
            <a:off x="2362200" y="3683169"/>
            <a:ext cx="1371600" cy="35543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6" idx="1"/>
            <a:endCxn id="22" idx="3"/>
          </p:cNvCxnSpPr>
          <p:nvPr/>
        </p:nvCxnSpPr>
        <p:spPr>
          <a:xfrm rot="10800000">
            <a:off x="5029200" y="3352801"/>
            <a:ext cx="914400" cy="7143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7" idx="0"/>
            <a:endCxn id="17" idx="2"/>
          </p:cNvCxnSpPr>
          <p:nvPr/>
        </p:nvCxnSpPr>
        <p:spPr>
          <a:xfrm rot="16200000" flipV="1">
            <a:off x="7269093" y="3322707"/>
            <a:ext cx="587514" cy="190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410200" y="1501914"/>
            <a:ext cx="990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IdM system</a:t>
            </a:r>
          </a:p>
        </p:txBody>
      </p:sp>
      <p:cxnSp>
        <p:nvCxnSpPr>
          <p:cNvPr id="74" name="Straight Arrow Connector 73"/>
          <p:cNvCxnSpPr>
            <a:stCxn id="73" idx="2"/>
            <a:endCxn id="16" idx="1"/>
          </p:cNvCxnSpPr>
          <p:nvPr/>
        </p:nvCxnSpPr>
        <p:spPr>
          <a:xfrm rot="16200000" flipH="1">
            <a:off x="6229350" y="1885950"/>
            <a:ext cx="304800" cy="952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61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UChicago applications managed by Grouper,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28194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aams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Ad Astra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Bulkmail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Business Objects Enterprise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Chalk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CityRyde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Cmail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cnet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Confluence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Directory Administration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dmca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Facilities SIMS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gnetid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429000" y="1524000"/>
            <a:ext cx="2438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grouper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im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isx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IT Ecosystem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Lab School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LDAP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lists</a:t>
            </a:r>
          </a:p>
          <a:p>
            <a:pPr>
              <a:buNone/>
            </a:pPr>
            <a:r>
              <a:rPr lang="en-US" sz="1600" dirty="0" smtClean="0"/>
              <a:t>Mail Forwarding </a:t>
            </a:r>
          </a:p>
          <a:p>
            <a:pPr>
              <a:buNone/>
            </a:pPr>
            <a:r>
              <a:rPr lang="en-US" sz="1600" dirty="0" smtClean="0"/>
              <a:t>Microsoft Exchange </a:t>
            </a:r>
          </a:p>
          <a:p>
            <a:pPr>
              <a:buNone/>
            </a:pPr>
            <a:r>
              <a:rPr lang="en-US" sz="1600" dirty="0" smtClean="0"/>
              <a:t>modem pool </a:t>
            </a:r>
          </a:p>
          <a:p>
            <a:pPr>
              <a:buNone/>
            </a:pPr>
            <a:r>
              <a:rPr lang="en-US" sz="1600" dirty="0" err="1" smtClean="0"/>
              <a:t>myUChicago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online directory </a:t>
            </a:r>
          </a:p>
          <a:p>
            <a:pPr>
              <a:buNone/>
            </a:pPr>
            <a:r>
              <a:rPr lang="en-US" sz="1600" dirty="0" smtClean="0"/>
              <a:t>password expiration </a:t>
            </a:r>
          </a:p>
          <a:p>
            <a:pPr>
              <a:buNone/>
            </a:pPr>
            <a:r>
              <a:rPr lang="en-US" sz="1600" dirty="0" err="1" smtClean="0"/>
              <a:t>rt</a:t>
            </a:r>
            <a:r>
              <a:rPr lang="en-US" sz="1600" dirty="0" smtClean="0"/>
              <a:t> </a:t>
            </a:r>
          </a:p>
          <a:p>
            <a:pPr>
              <a:buNone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6400800" y="1447800"/>
            <a:ext cx="2438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600" dirty="0" smtClean="0"/>
              <a:t>Service Now </a:t>
            </a:r>
          </a:p>
          <a:p>
            <a:r>
              <a:rPr lang="en-US" sz="1600" dirty="0" smtClean="0">
                <a:latin typeface="+mn-lt"/>
              </a:rPr>
              <a:t>shibboleth </a:t>
            </a:r>
          </a:p>
          <a:p>
            <a:r>
              <a:rPr lang="en-US" sz="1600" dirty="0" smtClean="0">
                <a:latin typeface="+mn-lt"/>
              </a:rPr>
              <a:t>Statements portlet</a:t>
            </a:r>
          </a:p>
          <a:p>
            <a:r>
              <a:rPr lang="en-US" sz="1600" dirty="0" smtClean="0">
                <a:latin typeface="+mn-lt"/>
              </a:rPr>
              <a:t>SVN </a:t>
            </a:r>
          </a:p>
          <a:p>
            <a:r>
              <a:rPr lang="en-US" sz="1600" dirty="0" smtClean="0">
                <a:latin typeface="+mn-lt"/>
              </a:rPr>
              <a:t>tank </a:t>
            </a:r>
          </a:p>
          <a:p>
            <a:r>
              <a:rPr lang="en-US" sz="1600" dirty="0" smtClean="0">
                <a:latin typeface="+mn-lt"/>
              </a:rPr>
              <a:t>UC Groups </a:t>
            </a:r>
          </a:p>
          <a:p>
            <a:r>
              <a:rPr lang="en-US" sz="1600" dirty="0" err="1" smtClean="0">
                <a:latin typeface="+mn-lt"/>
              </a:rPr>
              <a:t>unifiedcomm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err="1" smtClean="0">
                <a:latin typeface="+mn-lt"/>
              </a:rPr>
              <a:t>uPoV</a:t>
            </a:r>
            <a:r>
              <a:rPr lang="en-US" sz="1600" dirty="0" smtClean="0">
                <a:latin typeface="+mn-lt"/>
              </a:rPr>
              <a:t> Monitor </a:t>
            </a:r>
          </a:p>
          <a:p>
            <a:r>
              <a:rPr lang="en-US" sz="1600" dirty="0" smtClean="0">
                <a:latin typeface="+mn-lt"/>
              </a:rPr>
              <a:t>versions </a:t>
            </a:r>
          </a:p>
          <a:p>
            <a:r>
              <a:rPr lang="en-US" sz="1600" dirty="0" err="1" smtClean="0">
                <a:latin typeface="+mn-lt"/>
              </a:rPr>
              <a:t>voip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err="1" smtClean="0">
                <a:latin typeface="+mn-lt"/>
              </a:rPr>
              <a:t>vpn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smtClean="0">
                <a:latin typeface="+mn-lt"/>
              </a:rPr>
              <a:t>web hosting</a:t>
            </a:r>
          </a:p>
          <a:p>
            <a:r>
              <a:rPr lang="en-US" sz="1600" dirty="0" err="1" smtClean="0">
                <a:latin typeface="+mn-lt"/>
              </a:rPr>
              <a:t>webproxy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err="1" smtClean="0">
                <a:latin typeface="+mn-lt"/>
              </a:rPr>
              <a:t>Webshare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err="1" smtClean="0">
                <a:latin typeface="+mn-lt"/>
              </a:rPr>
              <a:t>webspace</a:t>
            </a:r>
            <a:r>
              <a:rPr lang="en-US" sz="1600" dirty="0" smtClean="0">
                <a:latin typeface="+mn-lt"/>
              </a:rPr>
              <a:t> </a:t>
            </a:r>
          </a:p>
          <a:p>
            <a:r>
              <a:rPr lang="en-US" sz="1600" dirty="0" smtClean="0">
                <a:latin typeface="+mn-lt"/>
              </a:rPr>
              <a:t>wireless</a:t>
            </a:r>
          </a:p>
          <a:p>
            <a:endParaRPr lang="en-US" sz="1600" dirty="0" smtClean="0">
              <a:latin typeface="+mn-lt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0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Open source, community-driven project of the Internet2 Middleware Initiative</a:t>
            </a:r>
          </a:p>
          <a:p>
            <a:pPr lvl="1"/>
            <a:r>
              <a:rPr lang="en-US" dirty="0" smtClean="0"/>
              <a:t>Initial release v0.5 in December 2004</a:t>
            </a:r>
          </a:p>
          <a:p>
            <a:r>
              <a:rPr lang="en-US" dirty="0" smtClean="0"/>
              <a:t>Grouper originally focused on robust management of groups, emphasizing:</a:t>
            </a:r>
          </a:p>
          <a:p>
            <a:pPr lvl="1"/>
            <a:r>
              <a:rPr lang="en-US" dirty="0" smtClean="0"/>
              <a:t>Delegation and distributed management</a:t>
            </a:r>
          </a:p>
          <a:p>
            <a:pPr lvl="1"/>
            <a:r>
              <a:rPr lang="en-US" dirty="0" smtClean="0"/>
              <a:t>Integration with most any existing </a:t>
            </a:r>
            <a:r>
              <a:rPr lang="en-US" dirty="0" err="1" smtClean="0"/>
              <a:t>IdM</a:t>
            </a:r>
            <a:r>
              <a:rPr lang="en-US" dirty="0" smtClean="0"/>
              <a:t> infrastructure. See case studies and campus contributions at:</a:t>
            </a:r>
          </a:p>
          <a:p>
            <a:pPr lvl="1"/>
            <a:r>
              <a:rPr lang="fr-FR" dirty="0" smtClean="0">
                <a:hlinkClick r:id="rId2"/>
              </a:rPr>
              <a:t>https://spaces.internet2.edu/display/Grouper/Community+Contributions</a:t>
            </a:r>
            <a:endParaRPr lang="fr-FR" dirty="0" smtClean="0"/>
          </a:p>
          <a:p>
            <a:r>
              <a:rPr lang="en-US" dirty="0" smtClean="0"/>
              <a:t>Grouper v2.0 provides broader set of access management capabilities, including roles &amp; permissions</a:t>
            </a:r>
          </a:p>
          <a:p>
            <a:pPr lvl="1"/>
            <a:r>
              <a:rPr lang="en-US" dirty="0" smtClean="0"/>
              <a:t>Released 6 September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B810645F-8485-41CA-B1FA-8445CCDD3D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Grouper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6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out using a single user attribute, </a:t>
            </a:r>
            <a:r>
              <a:rPr lang="en-US" i="1" dirty="0" smtClean="0"/>
              <a:t>affiliation</a:t>
            </a:r>
            <a:r>
              <a:rPr lang="en-US" dirty="0" smtClean="0"/>
              <a:t>, in LDAP or AD to let applications implement access policies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Enrich centralized access management using groups determined from systems of record </a:t>
            </a:r>
          </a:p>
          <a:p>
            <a:pPr lvl="1"/>
            <a:r>
              <a:rPr lang="en-US" dirty="0" smtClean="0"/>
              <a:t>Courses, financial accounts, departments</a:t>
            </a:r>
          </a:p>
          <a:p>
            <a:pPr lvl="1"/>
            <a:r>
              <a:rPr lang="en-US" dirty="0" smtClean="0"/>
              <a:t>Define service specific access policies in central IAM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central IT out of the loop</a:t>
            </a:r>
          </a:p>
          <a:p>
            <a:pPr lvl="1"/>
            <a:r>
              <a:rPr lang="en-US" dirty="0" smtClean="0"/>
              <a:t>Distributed management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Departmental apps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Increase integration of access management</a:t>
            </a:r>
          </a:p>
          <a:p>
            <a:pPr lvl="1"/>
            <a:r>
              <a:rPr lang="en-US" dirty="0" smtClean="0"/>
              <a:t>Direct application integration with web services</a:t>
            </a:r>
          </a:p>
          <a:p>
            <a:pPr lvl="1"/>
            <a:r>
              <a:rPr lang="en-US" dirty="0" smtClean="0"/>
              <a:t>ESB/SOA, REST/SOAP</a:t>
            </a:r>
          </a:p>
          <a:p>
            <a:pPr lvl="1"/>
            <a:r>
              <a:rPr lang="en-US" dirty="0" smtClean="0"/>
              <a:t>Roles &amp; privileges to support applications more deeply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6BE38AE8-A23E-4D2C-9A6B-0A837EF0044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management is a process:</a:t>
            </a:r>
            <a:br>
              <a:rPr lang="en-US" smtClean="0"/>
            </a:br>
            <a:r>
              <a:rPr lang="en-US" smtClean="0"/>
              <a:t>making authZ more than authN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6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Grouper: core concepts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7" name="Date Placeholder 96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  <p:sp>
        <p:nvSpPr>
          <p:cNvPr id="3074" name="File"/>
          <p:cNvSpPr>
            <a:spLocks noEditPoints="1" noChangeArrowheads="1"/>
          </p:cNvSpPr>
          <p:nvPr/>
        </p:nvSpPr>
        <p:spPr bwMode="auto">
          <a:xfrm>
            <a:off x="914401" y="12954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C:\Users\tbarton\AppData\Local\Microsoft\Windows\Temporary Internet Files\Content.IE5\94O0LCSB\MCj0434885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248400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438399"/>
            <a:ext cx="381000" cy="381000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1905000" y="2057399"/>
            <a:ext cx="533400" cy="381000"/>
            <a:chOff x="3429000" y="2286000"/>
            <a:chExt cx="609600" cy="457200"/>
          </a:xfrm>
        </p:grpSpPr>
        <p:pic>
          <p:nvPicPr>
            <p:cNvPr id="307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Group 19"/>
          <p:cNvGrpSpPr/>
          <p:nvPr/>
        </p:nvGrpSpPr>
        <p:grpSpPr>
          <a:xfrm>
            <a:off x="2362200" y="3276599"/>
            <a:ext cx="533400" cy="381000"/>
            <a:chOff x="4800600" y="2971800"/>
            <a:chExt cx="609600" cy="457200"/>
          </a:xfrm>
        </p:grpSpPr>
        <p:pic>
          <p:nvPicPr>
            <p:cNvPr id="3077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18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pic>
        <p:nvPicPr>
          <p:cNvPr id="21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648199"/>
            <a:ext cx="381000" cy="381000"/>
          </a:xfrm>
          <a:prstGeom prst="rect">
            <a:avLst/>
          </a:prstGeom>
          <a:noFill/>
        </p:spPr>
      </p:pic>
      <p:sp>
        <p:nvSpPr>
          <p:cNvPr id="39" name="File"/>
          <p:cNvSpPr>
            <a:spLocks noEditPoints="1" noChangeArrowheads="1"/>
          </p:cNvSpPr>
          <p:nvPr/>
        </p:nvSpPr>
        <p:spPr bwMode="auto">
          <a:xfrm>
            <a:off x="1447800" y="1676399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6324600"/>
            <a:ext cx="381000" cy="381000"/>
          </a:xfrm>
          <a:prstGeom prst="rect">
            <a:avLst/>
          </a:prstGeom>
          <a:noFill/>
        </p:spPr>
      </p:pic>
      <p:pic>
        <p:nvPicPr>
          <p:cNvPr id="42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324600"/>
            <a:ext cx="381000" cy="381000"/>
          </a:xfrm>
          <a:prstGeom prst="rect">
            <a:avLst/>
          </a:prstGeom>
          <a:noFill/>
        </p:spPr>
      </p:pic>
      <p:pic>
        <p:nvPicPr>
          <p:cNvPr id="43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399"/>
            <a:ext cx="381000" cy="381000"/>
          </a:xfrm>
          <a:prstGeom prst="rect">
            <a:avLst/>
          </a:prstGeom>
          <a:noFill/>
        </p:spPr>
      </p:pic>
      <p:grpSp>
        <p:nvGrpSpPr>
          <p:cNvPr id="44" name="Group 43"/>
          <p:cNvGrpSpPr/>
          <p:nvPr/>
        </p:nvGrpSpPr>
        <p:grpSpPr>
          <a:xfrm>
            <a:off x="1905000" y="4267199"/>
            <a:ext cx="533400" cy="381000"/>
            <a:chOff x="4800600" y="2971800"/>
            <a:chExt cx="609600" cy="457200"/>
          </a:xfrm>
        </p:grpSpPr>
        <p:pic>
          <p:nvPicPr>
            <p:cNvPr id="45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46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pic>
        <p:nvPicPr>
          <p:cNvPr id="47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5029199"/>
            <a:ext cx="381000" cy="381000"/>
          </a:xfrm>
          <a:prstGeom prst="rect">
            <a:avLst/>
          </a:prstGeom>
          <a:noFill/>
        </p:spPr>
      </p:pic>
      <p:cxnSp>
        <p:nvCxnSpPr>
          <p:cNvPr id="49" name="Straight Connector 48"/>
          <p:cNvCxnSpPr>
            <a:stCxn id="39" idx="2"/>
          </p:cNvCxnSpPr>
          <p:nvPr/>
        </p:nvCxnSpPr>
        <p:spPr>
          <a:xfrm>
            <a:off x="1676400" y="1981198"/>
            <a:ext cx="1588" cy="36576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74" idx="2"/>
          </p:cNvCxnSpPr>
          <p:nvPr/>
        </p:nvCxnSpPr>
        <p:spPr>
          <a:xfrm flipH="1">
            <a:off x="1143000" y="1600199"/>
            <a:ext cx="1" cy="403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9" idx="1"/>
          </p:cNvCxnSpPr>
          <p:nvPr/>
        </p:nvCxnSpPr>
        <p:spPr>
          <a:xfrm>
            <a:off x="1143000" y="1828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676400" y="2285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76400" y="4419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1562102" y="2933699"/>
            <a:ext cx="1142998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133600" y="2666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33600" y="3046411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133600" y="3505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829594" y="4952999"/>
            <a:ext cx="6088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133600" y="4876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133600" y="5257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657599"/>
            <a:ext cx="381000" cy="38100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88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038599"/>
            <a:ext cx="381000" cy="38100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</p:pic>
      <p:cxnSp>
        <p:nvCxnSpPr>
          <p:cNvPr id="89" name="Straight Connector 88"/>
          <p:cNvCxnSpPr/>
          <p:nvPr/>
        </p:nvCxnSpPr>
        <p:spPr>
          <a:xfrm rot="5400000">
            <a:off x="2286794" y="3962399"/>
            <a:ext cx="608806" cy="794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590800" y="3886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590800" y="42671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86200" y="13715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Folders in hierarchies</a:t>
            </a:r>
            <a:endParaRPr lang="en-US" sz="24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886200" y="19811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Group</a:t>
            </a:r>
            <a:endParaRPr lang="en-US" sz="2400" dirty="0"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886200" y="258633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Direct members</a:t>
            </a:r>
            <a:endParaRPr lang="en-US" sz="2400" dirty="0"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886200" y="32003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Subgroup</a:t>
            </a:r>
            <a:endParaRPr lang="en-US" sz="2400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886200" y="3805534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Indirect members</a:t>
            </a:r>
            <a:endParaRPr lang="en-US" sz="2400" dirty="0">
              <a:latin typeface="+mn-lt"/>
            </a:endParaRPr>
          </a:p>
        </p:txBody>
      </p:sp>
      <p:cxnSp>
        <p:nvCxnSpPr>
          <p:cNvPr id="98" name="Straight Arrow Connector 97"/>
          <p:cNvCxnSpPr>
            <a:stCxn id="92" idx="1"/>
          </p:cNvCxnSpPr>
          <p:nvPr/>
        </p:nvCxnSpPr>
        <p:spPr>
          <a:xfrm rot="10800000" flipV="1">
            <a:off x="1981200" y="1602432"/>
            <a:ext cx="19050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3" idx="1"/>
          </p:cNvCxnSpPr>
          <p:nvPr/>
        </p:nvCxnSpPr>
        <p:spPr>
          <a:xfrm rot="10800000">
            <a:off x="2514600" y="2209800"/>
            <a:ext cx="13716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94" idx="1"/>
          </p:cNvCxnSpPr>
          <p:nvPr/>
        </p:nvCxnSpPr>
        <p:spPr>
          <a:xfrm rot="10800000" flipV="1">
            <a:off x="2819400" y="2817167"/>
            <a:ext cx="10668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95" idx="1"/>
          </p:cNvCxnSpPr>
          <p:nvPr/>
        </p:nvCxnSpPr>
        <p:spPr>
          <a:xfrm rot="10800000">
            <a:off x="3048000" y="3429000"/>
            <a:ext cx="838200" cy="2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96" idx="1"/>
          </p:cNvCxnSpPr>
          <p:nvPr/>
        </p:nvCxnSpPr>
        <p:spPr>
          <a:xfrm rot="10800000" flipV="1">
            <a:off x="3276600" y="4036367"/>
            <a:ext cx="609600" cy="22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410201" y="5333999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400" dirty="0" smtClean="0">
                <a:latin typeface="+mn-lt"/>
              </a:rPr>
              <a:t>Composite groups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5400000" flipH="1" flipV="1">
            <a:off x="2667000" y="4724399"/>
            <a:ext cx="457200" cy="152400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971800" y="5410199"/>
            <a:ext cx="533400" cy="381000"/>
            <a:chOff x="3429000" y="2286000"/>
            <a:chExt cx="609600" cy="457200"/>
          </a:xfrm>
        </p:grpSpPr>
        <p:pic>
          <p:nvPicPr>
            <p:cNvPr id="5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roup 57"/>
          <p:cNvGrpSpPr/>
          <p:nvPr/>
        </p:nvGrpSpPr>
        <p:grpSpPr>
          <a:xfrm>
            <a:off x="3886200" y="5410199"/>
            <a:ext cx="533400" cy="381000"/>
            <a:chOff x="4800600" y="2971800"/>
            <a:chExt cx="609600" cy="457200"/>
          </a:xfrm>
        </p:grpSpPr>
        <p:pic>
          <p:nvPicPr>
            <p:cNvPr id="60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2971800"/>
              <a:ext cx="457200" cy="457200"/>
            </a:xfrm>
            <a:prstGeom prst="rect">
              <a:avLst/>
            </a:prstGeom>
            <a:noFill/>
          </p:spPr>
        </p:pic>
        <p:pic>
          <p:nvPicPr>
            <p:cNvPr id="61" name="Picture 5" descr="C:\Users\tbarton\AppData\Local\Microsoft\Windows\Temporary Internet Files\Content.IE5\SJCBAD1P\MCj0432610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53000" y="2971800"/>
              <a:ext cx="457200" cy="457200"/>
            </a:xfrm>
            <a:prstGeom prst="rect">
              <a:avLst/>
            </a:prstGeom>
            <a:noFill/>
          </p:spPr>
        </p:pic>
      </p:grpSp>
      <p:grpSp>
        <p:nvGrpSpPr>
          <p:cNvPr id="63" name="Group 62"/>
          <p:cNvGrpSpPr/>
          <p:nvPr/>
        </p:nvGrpSpPr>
        <p:grpSpPr>
          <a:xfrm>
            <a:off x="1905000" y="5410199"/>
            <a:ext cx="533400" cy="381000"/>
            <a:chOff x="5791200" y="5181600"/>
            <a:chExt cx="533400" cy="381000"/>
          </a:xfrm>
        </p:grpSpPr>
        <p:pic>
          <p:nvPicPr>
            <p:cNvPr id="41" name="Picture 4" descr="C:\Users\tbarton\AppData\Local\Microsoft\Windows\Temporary Internet Files\Content.IE5\3XW3MOL0\MCj0432609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791200" y="5181600"/>
              <a:ext cx="381000" cy="381000"/>
            </a:xfrm>
            <a:prstGeom prst="rect">
              <a:avLst/>
            </a:prstGeom>
            <a:noFill/>
          </p:spPr>
        </p:pic>
        <p:pic>
          <p:nvPicPr>
            <p:cNvPr id="62" name="Picture 4" descr="C:\Users\tbarton\AppData\Local\Microsoft\Windows\Temporary Internet Files\Content.IE5\3XW3MOL0\MCj04326090000[1]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43600" y="5181600"/>
              <a:ext cx="381000" cy="381000"/>
            </a:xfrm>
            <a:prstGeom prst="rect">
              <a:avLst/>
            </a:prstGeom>
            <a:noFill/>
          </p:spPr>
        </p:pic>
      </p:grpSp>
      <p:cxnSp>
        <p:nvCxnSpPr>
          <p:cNvPr id="64" name="Straight Connector 63"/>
          <p:cNvCxnSpPr/>
          <p:nvPr/>
        </p:nvCxnSpPr>
        <p:spPr>
          <a:xfrm>
            <a:off x="1676400" y="5562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514600" y="533399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=</a:t>
            </a:r>
          </a:p>
        </p:txBody>
      </p:sp>
      <p:sp>
        <p:nvSpPr>
          <p:cNvPr id="67" name="TextBox 66"/>
          <p:cNvSpPr txBox="1"/>
          <p:nvPr/>
        </p:nvSpPr>
        <p:spPr>
          <a:xfrm rot="10800000">
            <a:off x="33528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U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rot="10800000">
            <a:off x="4572001" y="5562599"/>
            <a:ext cx="685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Picture 4" descr="C:\Users\tbarton\AppData\Local\Microsoft\Windows\Temporary Internet Files\Content.IE5\3XW3MOL0\MCj0432609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324600"/>
            <a:ext cx="381000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7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&amp; delegation in Grouper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9CD19-DA3C-437A-BF5F-C32048C046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90600" y="2895600"/>
            <a:ext cx="533400" cy="381000"/>
            <a:chOff x="3429000" y="2286000"/>
            <a:chExt cx="609600" cy="457200"/>
          </a:xfrm>
        </p:grpSpPr>
        <p:pic>
          <p:nvPicPr>
            <p:cNvPr id="5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File"/>
          <p:cNvSpPr>
            <a:spLocks noEditPoints="1" noChangeArrowheads="1"/>
          </p:cNvSpPr>
          <p:nvPr/>
        </p:nvSpPr>
        <p:spPr bwMode="auto">
          <a:xfrm>
            <a:off x="990600" y="18288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57400" y="16764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Create groups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Create subfolders</a:t>
            </a:r>
            <a:endParaRPr lang="en-US" sz="28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28194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Admin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Update membership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Read membership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View group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Opt-in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+mn-lt"/>
              </a:rPr>
              <a:t>Opt-out</a:t>
            </a:r>
            <a:endParaRPr lang="en-US" sz="2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819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2800" dirty="0" smtClean="0">
                <a:latin typeface="+mn-lt"/>
              </a:rPr>
              <a:t>Delegation</a:t>
            </a:r>
            <a:endParaRPr lang="en-US" sz="2800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5334000" y="2057400"/>
            <a:ext cx="1219200" cy="10236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rot="10800000">
            <a:off x="5410200" y="2590800"/>
            <a:ext cx="1143000" cy="4902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1"/>
          </p:cNvCxnSpPr>
          <p:nvPr/>
        </p:nvCxnSpPr>
        <p:spPr>
          <a:xfrm flipH="1" flipV="1">
            <a:off x="3657599" y="3081009"/>
            <a:ext cx="289560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1"/>
          </p:cNvCxnSpPr>
          <p:nvPr/>
        </p:nvCxnSpPr>
        <p:spPr>
          <a:xfrm rot="10800000" flipV="1">
            <a:off x="5638800" y="3081010"/>
            <a:ext cx="914400" cy="5003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0" idx="1"/>
          </p:cNvCxnSpPr>
          <p:nvPr/>
        </p:nvCxnSpPr>
        <p:spPr>
          <a:xfrm rot="10800000" flipV="1">
            <a:off x="3657600" y="3081010"/>
            <a:ext cx="2895600" cy="1948190"/>
          </a:xfrm>
          <a:prstGeom prst="bentConnector3">
            <a:avLst>
              <a:gd name="adj1" fmla="val 752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43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Beyond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ADE1F-DD00-41D7-98C3-72914B8114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1" name="Date Placeholder 15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21291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Attributes</a:t>
            </a:r>
            <a:endParaRPr lang="en-US" sz="2400" dirty="0">
              <a:latin typeface="+mn-lt"/>
            </a:endParaRPr>
          </a:p>
        </p:txBody>
      </p:sp>
      <p:sp>
        <p:nvSpPr>
          <p:cNvPr id="25" name="File"/>
          <p:cNvSpPr>
            <a:spLocks noEditPoints="1" noChangeArrowheads="1"/>
          </p:cNvSpPr>
          <p:nvPr/>
        </p:nvSpPr>
        <p:spPr bwMode="auto">
          <a:xfrm>
            <a:off x="914401" y="1295400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Picture 3" descr="C:\Users\tbarton\AppData\Local\Microsoft\Windows\Temporary Internet Files\Content.IE5\3XW3MOL0\MCj0432623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381000" cy="381000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1905000" y="2057399"/>
            <a:ext cx="533400" cy="381000"/>
            <a:chOff x="3429000" y="2286000"/>
            <a:chExt cx="609600" cy="457200"/>
          </a:xfrm>
        </p:grpSpPr>
        <p:pic>
          <p:nvPicPr>
            <p:cNvPr id="28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Picture 3" descr="C:\Users\tbarton\AppData\Local\Microsoft\Windows\Temporary Internet Files\Content.IE5\3XW3MOL0\MCj043262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22860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File"/>
          <p:cNvSpPr>
            <a:spLocks noEditPoints="1" noChangeArrowheads="1"/>
          </p:cNvSpPr>
          <p:nvPr/>
        </p:nvSpPr>
        <p:spPr bwMode="auto">
          <a:xfrm>
            <a:off x="1447800" y="1676399"/>
            <a:ext cx="457199" cy="304799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Connector 31"/>
          <p:cNvCxnSpPr>
            <a:endCxn id="30" idx="1"/>
          </p:cNvCxnSpPr>
          <p:nvPr/>
        </p:nvCxnSpPr>
        <p:spPr>
          <a:xfrm>
            <a:off x="1143000" y="18287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76400" y="22859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2057400" y="1907232"/>
            <a:ext cx="1828800" cy="226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2438400" y="2285999"/>
            <a:ext cx="14478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2209800" y="2438400"/>
            <a:ext cx="1676400" cy="230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723899" y="2933699"/>
            <a:ext cx="19050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43000" y="1600199"/>
            <a:ext cx="1" cy="403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1943101" y="2628897"/>
            <a:ext cx="381002" cy="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6" idx="3"/>
          </p:cNvCxnSpPr>
          <p:nvPr/>
        </p:nvCxnSpPr>
        <p:spPr>
          <a:xfrm rot="10800000" flipV="1">
            <a:off x="2362200" y="2590800"/>
            <a:ext cx="15240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5" descr="C:\Users\tbarton\AppData\Local\Microsoft\Windows\Temporary Internet Files\Content.IE5\SJCBAD1P\MCj043261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4267202"/>
            <a:ext cx="381000" cy="381000"/>
          </a:xfrm>
          <a:prstGeom prst="rect">
            <a:avLst/>
          </a:prstGeom>
          <a:noFill/>
        </p:spPr>
      </p:pic>
      <p:grpSp>
        <p:nvGrpSpPr>
          <p:cNvPr id="71" name="Group 70"/>
          <p:cNvGrpSpPr/>
          <p:nvPr/>
        </p:nvGrpSpPr>
        <p:grpSpPr>
          <a:xfrm>
            <a:off x="1981200" y="3352800"/>
            <a:ext cx="685800" cy="609600"/>
            <a:chOff x="2895600" y="3429000"/>
            <a:chExt cx="685800" cy="609600"/>
          </a:xfrm>
        </p:grpSpPr>
        <p:sp>
          <p:nvSpPr>
            <p:cNvPr id="70" name="Oval 69"/>
            <p:cNvSpPr/>
            <p:nvPr/>
          </p:nvSpPr>
          <p:spPr>
            <a:xfrm>
              <a:off x="2895600" y="34290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971800" y="3581400"/>
              <a:ext cx="533400" cy="381000"/>
              <a:chOff x="4800600" y="2971800"/>
              <a:chExt cx="609600" cy="457200"/>
            </a:xfrm>
          </p:grpSpPr>
          <p:pic>
            <p:nvPicPr>
              <p:cNvPr id="60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00600" y="2971800"/>
                <a:ext cx="457200" cy="457200"/>
              </a:xfrm>
              <a:prstGeom prst="rect">
                <a:avLst/>
              </a:prstGeom>
              <a:noFill/>
            </p:spPr>
          </p:pic>
          <p:pic>
            <p:nvPicPr>
              <p:cNvPr id="61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53000" y="2971800"/>
                <a:ext cx="457200" cy="457200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63" name="Straight Connector 62"/>
          <p:cNvCxnSpPr/>
          <p:nvPr/>
        </p:nvCxnSpPr>
        <p:spPr>
          <a:xfrm>
            <a:off x="1676400" y="3657599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2133600" y="4114801"/>
            <a:ext cx="30480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14800" y="3352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Roles</a:t>
            </a:r>
            <a:endParaRPr lang="en-US" sz="2400" dirty="0">
              <a:latin typeface="+mn-lt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 rot="10800000" flipV="1">
            <a:off x="2743200" y="3657598"/>
            <a:ext cx="1143000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1148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Permissions</a:t>
            </a:r>
            <a:endParaRPr lang="en-US" sz="2400" dirty="0">
              <a:latin typeface="+mn-lt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0800000">
            <a:off x="2362200" y="4114800"/>
            <a:ext cx="1524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10800000">
            <a:off x="2667000" y="3810000"/>
            <a:ext cx="12192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barton\AppData\Local\Microsoft\Windows\Temporary Internet Files\Content.IE5\VOG7LQ80\MC90003006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5257800"/>
            <a:ext cx="450850" cy="465775"/>
          </a:xfrm>
          <a:prstGeom prst="rect">
            <a:avLst/>
          </a:prstGeom>
          <a:noFill/>
        </p:spPr>
      </p:pic>
      <p:pic>
        <p:nvPicPr>
          <p:cNvPr id="1028" name="Picture 4" descr="C:\Users\tbarton\AppData\Local\Microsoft\Windows\Temporary Internet Files\Content.IE5\VOG7LQ80\MC91021705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4724401"/>
            <a:ext cx="400584" cy="381000"/>
          </a:xfrm>
          <a:prstGeom prst="rect">
            <a:avLst/>
          </a:prstGeom>
          <a:noFill/>
        </p:spPr>
      </p:pic>
      <p:cxnSp>
        <p:nvCxnSpPr>
          <p:cNvPr id="90" name="Straight Connector 89"/>
          <p:cNvCxnSpPr/>
          <p:nvPr/>
        </p:nvCxnSpPr>
        <p:spPr>
          <a:xfrm>
            <a:off x="1143000" y="4951412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1143000" y="5486400"/>
            <a:ext cx="304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124200" y="47199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Attribute definition</a:t>
            </a:r>
            <a:endParaRPr lang="en-US" sz="2400" dirty="0"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24200" y="5257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Permission definition</a:t>
            </a:r>
            <a:endParaRPr lang="en-US" sz="2400" dirty="0"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10800000">
            <a:off x="1981200" y="49530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0800000">
            <a:off x="1981200" y="5486400"/>
            <a:ext cx="9906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6629400" y="1600200"/>
            <a:ext cx="685800" cy="609600"/>
            <a:chOff x="2895600" y="3429000"/>
            <a:chExt cx="685800" cy="609600"/>
          </a:xfrm>
        </p:grpSpPr>
        <p:sp>
          <p:nvSpPr>
            <p:cNvPr id="106" name="Oval 105"/>
            <p:cNvSpPr/>
            <p:nvPr/>
          </p:nvSpPr>
          <p:spPr>
            <a:xfrm>
              <a:off x="2895600" y="34290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07" name="Group 58"/>
            <p:cNvGrpSpPr/>
            <p:nvPr/>
          </p:nvGrpSpPr>
          <p:grpSpPr>
            <a:xfrm>
              <a:off x="2971800" y="3581400"/>
              <a:ext cx="533400" cy="381000"/>
              <a:chOff x="4800600" y="2971800"/>
              <a:chExt cx="609600" cy="457200"/>
            </a:xfrm>
          </p:grpSpPr>
          <p:pic>
            <p:nvPicPr>
              <p:cNvPr id="108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800600" y="2971800"/>
                <a:ext cx="457200" cy="457200"/>
              </a:xfrm>
              <a:prstGeom prst="rect">
                <a:avLst/>
              </a:prstGeom>
              <a:noFill/>
            </p:spPr>
          </p:pic>
          <p:pic>
            <p:nvPicPr>
              <p:cNvPr id="109" name="Picture 5" descr="C:\Users\tbarton\AppData\Local\Microsoft\Windows\Temporary Internet Files\Content.IE5\SJCBAD1P\MCj0432610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953000" y="2971800"/>
                <a:ext cx="457200" cy="457200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29" name="Group 128"/>
          <p:cNvGrpSpPr/>
          <p:nvPr/>
        </p:nvGrpSpPr>
        <p:grpSpPr>
          <a:xfrm>
            <a:off x="7620000" y="1981200"/>
            <a:ext cx="685800" cy="609600"/>
            <a:chOff x="7315200" y="2743200"/>
            <a:chExt cx="685800" cy="609600"/>
          </a:xfrm>
        </p:grpSpPr>
        <p:sp>
          <p:nvSpPr>
            <p:cNvPr id="111" name="Oval 110"/>
            <p:cNvSpPr/>
            <p:nvPr/>
          </p:nvSpPr>
          <p:spPr>
            <a:xfrm>
              <a:off x="7315200" y="27432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7391400" y="2895600"/>
              <a:ext cx="533400" cy="381000"/>
              <a:chOff x="3429000" y="2286000"/>
              <a:chExt cx="609600" cy="457200"/>
            </a:xfrm>
          </p:grpSpPr>
          <p:pic>
            <p:nvPicPr>
              <p:cNvPr id="116" name="Picture 3" descr="C:\Users\tbarton\AppData\Local\Microsoft\Windows\Temporary Internet Files\Content.IE5\3XW3MOL0\MCj0432623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29000" y="2286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7" name="Picture 3" descr="C:\Users\tbarton\AppData\Local\Microsoft\Windows\Temporary Internet Files\Content.IE5\3XW3MOL0\MCj04326230000[1]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581400" y="2286000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28" name="Group 127"/>
          <p:cNvGrpSpPr/>
          <p:nvPr/>
        </p:nvGrpSpPr>
        <p:grpSpPr>
          <a:xfrm>
            <a:off x="6629400" y="2590800"/>
            <a:ext cx="685800" cy="609600"/>
            <a:chOff x="7010400" y="3886200"/>
            <a:chExt cx="685800" cy="609600"/>
          </a:xfrm>
        </p:grpSpPr>
        <p:sp>
          <p:nvSpPr>
            <p:cNvPr id="121" name="Oval 120"/>
            <p:cNvSpPr/>
            <p:nvPr/>
          </p:nvSpPr>
          <p:spPr>
            <a:xfrm>
              <a:off x="7010400" y="3886200"/>
              <a:ext cx="685800" cy="609600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 err="1" smtClean="0"/>
            </a:p>
          </p:txBody>
        </p:sp>
        <p:grpSp>
          <p:nvGrpSpPr>
            <p:cNvPr id="125" name="Group 124"/>
            <p:cNvGrpSpPr/>
            <p:nvPr/>
          </p:nvGrpSpPr>
          <p:grpSpPr>
            <a:xfrm>
              <a:off x="7086600" y="4038600"/>
              <a:ext cx="533400" cy="381000"/>
              <a:chOff x="5791200" y="5181600"/>
              <a:chExt cx="533400" cy="381000"/>
            </a:xfrm>
          </p:grpSpPr>
          <p:pic>
            <p:nvPicPr>
              <p:cNvPr id="126" name="Picture 4" descr="C:\Users\tbarton\AppData\Local\Microsoft\Windows\Temporary Internet Files\Content.IE5\3XW3MOL0\MCj04326090000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791200" y="5181600"/>
                <a:ext cx="381000" cy="381000"/>
              </a:xfrm>
              <a:prstGeom prst="rect">
                <a:avLst/>
              </a:prstGeom>
              <a:noFill/>
            </p:spPr>
          </p:pic>
          <p:pic>
            <p:nvPicPr>
              <p:cNvPr id="127" name="Picture 4" descr="C:\Users\tbarton\AppData\Local\Microsoft\Windows\Temporary Internet Files\Content.IE5\3XW3MOL0\MCj04326090000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5943600" y="5181600"/>
                <a:ext cx="381000" cy="381000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130" name="Straight Arrow Connector 129"/>
          <p:cNvCxnSpPr/>
          <p:nvPr/>
        </p:nvCxnSpPr>
        <p:spPr>
          <a:xfrm flipV="1">
            <a:off x="7315200" y="2501526"/>
            <a:ext cx="405233" cy="2416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5400000" flipH="1" flipV="1">
            <a:off x="6781800" y="24003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10800000">
            <a:off x="7315200" y="1905000"/>
            <a:ext cx="304800" cy="228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6553200" y="3276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Role inheritance</a:t>
            </a:r>
            <a:endParaRPr lang="en-US" sz="2400" dirty="0"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553200" y="4514671"/>
            <a:ext cx="2438400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Delegation model extends that for Groups</a:t>
            </a:r>
            <a:endParaRPr lang="en-US" sz="2400" dirty="0">
              <a:latin typeface="+mn-lt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 rot="10800000" flipV="1">
            <a:off x="2667000" y="2743200"/>
            <a:ext cx="12192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7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Membership start &amp; end times (optional)</a:t>
            </a:r>
          </a:p>
          <a:p>
            <a:r>
              <a:rPr lang="en-US" smtClean="0"/>
              <a:t>Move or copy folders, groups, etc</a:t>
            </a:r>
          </a:p>
          <a:p>
            <a:r>
              <a:rPr lang="en-US" smtClean="0"/>
              <a:t>User audit</a:t>
            </a:r>
          </a:p>
          <a:p>
            <a:r>
              <a:rPr lang="en-US" smtClean="0"/>
              <a:t>Point in time audit</a:t>
            </a:r>
          </a:p>
          <a:p>
            <a:r>
              <a:rPr lang="en-US" smtClean="0"/>
              <a:t>Rules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3799CD19-DA3C-437A-BF5F-C32048C0465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Access management lifecycle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6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October 2011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77000" y="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+mj-lt"/>
              </a:rPr>
              <a:t>Grouper components</a:t>
            </a:r>
          </a:p>
          <a:p>
            <a:pPr algn="r"/>
            <a:r>
              <a:rPr lang="en-US" sz="2800" b="1" dirty="0" smtClean="0">
                <a:latin typeface="+mj-lt"/>
              </a:rPr>
              <a:t>as of v2.0</a:t>
            </a:r>
          </a:p>
        </p:txBody>
      </p:sp>
      <p:pic>
        <p:nvPicPr>
          <p:cNvPr id="1028" name="Picture 4" descr="C:\Users\tbarton\Documents\mace\Grouper\integration-09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05" y="228600"/>
            <a:ext cx="8330095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0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New and improved in Grouper v2.0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38AE8-A23E-4D2C-9A6B-0A837EF0044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October 2011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45341"/>
              </p:ext>
            </p:extLst>
          </p:nvPr>
        </p:nvGraphicFramePr>
        <p:xfrm>
          <a:off x="381000" y="914400"/>
          <a:ext cx="8382000" cy="559308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286000"/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Execute built-in actions and expression language to add</a:t>
                      </a:r>
                      <a:r>
                        <a:rPr lang="en-US" baseline="0" dirty="0" smtClean="0"/>
                        <a:t> business logic to Grouper actions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</a:t>
                      </a:r>
                      <a:r>
                        <a:rPr lang="en-US" baseline="0" dirty="0" smtClean="0"/>
                        <a:t> and Permissions UIs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Ajax-y UIs</a:t>
                      </a:r>
                      <a:r>
                        <a:rPr lang="en-US" baseline="0" dirty="0" smtClean="0"/>
                        <a:t> to define, view, and assign attributes and permissions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 Disallow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manage </a:t>
                      </a:r>
                      <a:r>
                        <a:rPr lang="en-US" baseline="0" smtClean="0"/>
                        <a:t>inheritance of permissions via </a:t>
                      </a:r>
                      <a:r>
                        <a:rPr lang="en-US" baseline="0" dirty="0" smtClean="0"/>
                        <a:t>Role, Resource, or Action hierarchies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Permission Limits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Built-in Policy Decision Point that combines run-time context</a:t>
                      </a:r>
                      <a:r>
                        <a:rPr lang="en-US" baseline="0" dirty="0" smtClean="0"/>
                        <a:t> with permissions to produce Allow/Deny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 in Time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Query Grouper’s</a:t>
                      </a:r>
                      <a:r>
                        <a:rPr lang="en-US" baseline="0" dirty="0" smtClean="0"/>
                        <a:t> state at a previous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Invitation processes leverage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dirty="0" smtClean="0"/>
                        <a:t>ederation</a:t>
                      </a:r>
                      <a:r>
                        <a:rPr lang="en-US" baseline="0" dirty="0" smtClean="0"/>
                        <a:t> to let external Subjects be given group memberships and permissions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Syncing Groupers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Federate groups between</a:t>
                      </a:r>
                      <a:r>
                        <a:rPr lang="en-US" baseline="0" dirty="0" smtClean="0"/>
                        <a:t> two Groupers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Member Search &amp; Sort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Selective Subject attribute caching for improved sorting and searching capability and speed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LdappcNG</a:t>
                      </a:r>
                      <a:r>
                        <a:rPr lang="en-US" baseline="0" dirty="0" smtClean="0"/>
                        <a:t> enhancement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Improved performance</a:t>
                      </a:r>
                      <a:r>
                        <a:rPr lang="en-US" baseline="0" dirty="0" smtClean="0"/>
                        <a:t> through caching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67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et2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Internet2</Template>
  <TotalTime>425</TotalTime>
  <Words>588</Words>
  <Application>Microsoft Office PowerPoint</Application>
  <PresentationFormat>On-screen Show (4:3)</PresentationFormat>
  <Paragraphs>196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Internet2</vt:lpstr>
      <vt:lpstr>Introduction to Grouper</vt:lpstr>
      <vt:lpstr>Grouper story</vt:lpstr>
      <vt:lpstr>Access management is a process: making authZ more than authN</vt:lpstr>
      <vt:lpstr>Grouper: core concepts</vt:lpstr>
      <vt:lpstr>Security &amp; delegation in Grouper</vt:lpstr>
      <vt:lpstr>Beyond groups</vt:lpstr>
      <vt:lpstr>Access management lifecycle support</vt:lpstr>
      <vt:lpstr>PowerPoint Presentation</vt:lpstr>
      <vt:lpstr>New and improved in Grouper v2.0</vt:lpstr>
      <vt:lpstr>Tom Barton’s UChicago group memberships</vt:lpstr>
      <vt:lpstr>Memberships become LDAP attributes</vt:lpstr>
      <vt:lpstr>UChicago VPN simple delegation example </vt:lpstr>
      <vt:lpstr>UChicago applications managed by Grouper, so far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First Line Title Slide Second Line</dc:title>
  <dc:creator>tbarton</dc:creator>
  <cp:lastModifiedBy>tbarton</cp:lastModifiedBy>
  <cp:revision>45</cp:revision>
  <dcterms:created xsi:type="dcterms:W3CDTF">2011-10-01T14:10:50Z</dcterms:created>
  <dcterms:modified xsi:type="dcterms:W3CDTF">2011-11-08T22:08:34Z</dcterms:modified>
</cp:coreProperties>
</file>